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314"/>
    <a:srgbClr val="C7971F"/>
    <a:srgbClr val="EAD482"/>
    <a:srgbClr val="DCB7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6C3C-4946-4E24-B239-F7041A8BCD4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143000" y="2057400"/>
            <a:ext cx="6858000" cy="2971800"/>
          </a:xfrm>
          <a:prstGeom prst="roundRect">
            <a:avLst/>
          </a:prstGeom>
          <a:solidFill>
            <a:srgbClr val="826314">
              <a:alpha val="50196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1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pPr algn="ctr"/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33:1 – 34:33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3352800"/>
            <a:ext cx="5638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CD of this message will be available (free of charge immediately following today's message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4137061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message will be available via podcast later this week at calvaryokc.com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Group 5"/>
          <p:cNvGrpSpPr>
            <a:grpSpLocks noChangeAspect="1"/>
          </p:cNvGrpSpPr>
          <p:nvPr/>
        </p:nvGrpSpPr>
        <p:grpSpPr bwMode="auto">
          <a:xfrm>
            <a:off x="1361511" y="3276600"/>
            <a:ext cx="618414" cy="712788"/>
            <a:chOff x="2074" y="1231"/>
            <a:chExt cx="1612" cy="1858"/>
          </a:xfrm>
        </p:grpSpPr>
        <p:sp>
          <p:nvSpPr>
            <p:cNvPr id="2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6" name="Picture 45" descr="C:\Users\Ken\AppData\Local\Microsoft\Windows\Temporary Internet Files\Content.IE5\GHF7J5VO\MC90043383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114914"/>
            <a:ext cx="761886" cy="761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33:1 – 34:33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Manasseh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~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causing to forget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33:1 – 34:33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144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Kings 21:10-11 ~ 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the LORD spoke by His servants the prophets, saying,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"Because Manasseh king of Judah has done these abominations (he has acted more wickedly than all the Amorites who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were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before him, and has also made Judah sin with his idols),"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33:1 – 34:33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14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Hooks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~ KJV,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thorns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probably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ring through his nose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(as in NLT)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33:1 – 34:33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724400" y="5257800"/>
            <a:ext cx="1524000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tzvah" pitchFamily="2" charset="0"/>
              </a:rPr>
              <a:t>Kings of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tzvah" pitchFamily="2" charset="0"/>
              </a:rPr>
              <a:t>Judah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tzvah" pitchFamily="2" charset="0"/>
            </a:endParaRPr>
          </a:p>
        </p:txBody>
      </p: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533400" y="5257800"/>
          <a:ext cx="4038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"/>
                <a:gridCol w="343281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4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Wingdings" pitchFamily="2" charset="2"/>
                        </a:rPr>
                        <a:t>Y</a:t>
                      </a:r>
                    </a:p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400" dirty="0" smtClean="0">
                          <a:ln w="28575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Ruled over united kingdom</a:t>
                      </a:r>
                      <a:endParaRPr lang="en-US" b="0" dirty="0">
                        <a:ln w="28575">
                          <a:noFill/>
                        </a:ln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400" dirty="0" smtClean="0">
                          <a:ln w="28575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Note: Some dates are approximate.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400" dirty="0" smtClean="0">
                          <a:ln w="28575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Reigns do not include co-regencies</a:t>
                      </a:r>
                      <a:endParaRPr lang="en-US" sz="1800" b="0" kern="1400" dirty="0">
                        <a:ln w="28575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6" name="Freeform 33"/>
          <p:cNvSpPr>
            <a:spLocks/>
          </p:cNvSpPr>
          <p:nvPr/>
        </p:nvSpPr>
        <p:spPr bwMode="auto">
          <a:xfrm>
            <a:off x="483199" y="1507428"/>
            <a:ext cx="670516" cy="13858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1325" y="1771650"/>
              </a:cxn>
              <a:cxn ang="0">
                <a:pos x="850900" y="1771650"/>
              </a:cxn>
              <a:cxn ang="0">
                <a:pos x="0" y="0"/>
              </a:cxn>
            </a:cxnLst>
            <a:rect l="0" t="0" r="r" b="b"/>
            <a:pathLst>
              <a:path w="850900" h="1771650">
                <a:moveTo>
                  <a:pt x="0" y="0"/>
                </a:moveTo>
                <a:lnTo>
                  <a:pt x="441325" y="1771650"/>
                </a:lnTo>
                <a:lnTo>
                  <a:pt x="850900" y="177165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3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34"/>
          <p:cNvSpPr>
            <a:spLocks/>
          </p:cNvSpPr>
          <p:nvPr/>
        </p:nvSpPr>
        <p:spPr bwMode="auto">
          <a:xfrm>
            <a:off x="815274" y="2044420"/>
            <a:ext cx="1045235" cy="847598"/>
          </a:xfrm>
          <a:custGeom>
            <a:avLst/>
            <a:gdLst>
              <a:gd name="connsiteX0" fmla="*/ 0 w 1342542"/>
              <a:gd name="connsiteY0" fmla="*/ 0 h 1139523"/>
              <a:gd name="connsiteX1" fmla="*/ 452401 w 1342542"/>
              <a:gd name="connsiteY1" fmla="*/ 1139523 h 1139523"/>
              <a:gd name="connsiteX2" fmla="*/ 1342542 w 1342542"/>
              <a:gd name="connsiteY2" fmla="*/ 1139523 h 1139523"/>
              <a:gd name="connsiteX3" fmla="*/ 0 w 1342542"/>
              <a:gd name="connsiteY3" fmla="*/ 0 h 1139523"/>
              <a:gd name="connsiteX0" fmla="*/ 0 w 1326425"/>
              <a:gd name="connsiteY0" fmla="*/ 0 h 1091197"/>
              <a:gd name="connsiteX1" fmla="*/ 436284 w 1326425"/>
              <a:gd name="connsiteY1" fmla="*/ 1091197 h 1091197"/>
              <a:gd name="connsiteX2" fmla="*/ 1326425 w 1326425"/>
              <a:gd name="connsiteY2" fmla="*/ 1091197 h 1091197"/>
              <a:gd name="connsiteX3" fmla="*/ 0 w 1326425"/>
              <a:gd name="connsiteY3" fmla="*/ 0 h 109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425" h="1091197">
                <a:moveTo>
                  <a:pt x="0" y="0"/>
                </a:moveTo>
                <a:lnTo>
                  <a:pt x="436284" y="1091197"/>
                </a:lnTo>
                <a:lnTo>
                  <a:pt x="1326425" y="109119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124726" y="1177505"/>
            <a:ext cx="906449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David </a:t>
            </a:r>
            <a:r>
              <a:rPr kumimoji="0" lang="en-US" sz="1200" b="1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  <a:cs typeface="Arial" pitchFamily="34" charset="0"/>
              </a:rPr>
              <a:t>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1910-970BC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 Box 49"/>
          <p:cNvSpPr txBox="1">
            <a:spLocks noChangeArrowheads="1"/>
          </p:cNvSpPr>
          <p:nvPr/>
        </p:nvSpPr>
        <p:spPr bwMode="auto">
          <a:xfrm>
            <a:off x="345375" y="1693652"/>
            <a:ext cx="815948" cy="37201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Solomon </a:t>
            </a:r>
            <a:r>
              <a:rPr kumimoji="0" lang="en-US" sz="1200" b="1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  <a:cs typeface="Arial" pitchFamily="34" charset="0"/>
              </a:rPr>
              <a:t>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970-930BC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 Box 56"/>
          <p:cNvSpPr txBox="1">
            <a:spLocks noChangeArrowheads="1"/>
          </p:cNvSpPr>
          <p:nvPr/>
        </p:nvSpPr>
        <p:spPr bwMode="auto">
          <a:xfrm>
            <a:off x="796864" y="4174113"/>
            <a:ext cx="920111" cy="389261"/>
          </a:xfrm>
          <a:prstGeom prst="rect">
            <a:avLst/>
          </a:prstGeom>
          <a:solidFill>
            <a:srgbClr val="996633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Rehoboam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930-914BC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Freeform 57"/>
          <p:cNvSpPr>
            <a:spLocks/>
          </p:cNvSpPr>
          <p:nvPr/>
        </p:nvSpPr>
        <p:spPr bwMode="auto">
          <a:xfrm>
            <a:off x="1266302" y="3315671"/>
            <a:ext cx="870671" cy="859657"/>
          </a:xfrm>
          <a:custGeom>
            <a:avLst/>
            <a:gdLst/>
            <a:ahLst/>
            <a:cxnLst>
              <a:cxn ang="0">
                <a:pos x="0" y="1104899"/>
              </a:cxn>
              <a:cxn ang="0">
                <a:pos x="1142586" y="0"/>
              </a:cxn>
              <a:cxn ang="0">
                <a:pos x="823913" y="0"/>
              </a:cxn>
              <a:cxn ang="0">
                <a:pos x="0" y="1104899"/>
              </a:cxn>
            </a:cxnLst>
            <a:rect l="0" t="0" r="r" b="b"/>
            <a:pathLst>
              <a:path w="1142586" h="1104899">
                <a:moveTo>
                  <a:pt x="0" y="1104899"/>
                </a:moveTo>
                <a:lnTo>
                  <a:pt x="1142586" y="0"/>
                </a:lnTo>
                <a:lnTo>
                  <a:pt x="823913" y="0"/>
                </a:lnTo>
                <a:lnTo>
                  <a:pt x="0" y="1104899"/>
                </a:lnTo>
                <a:close/>
              </a:path>
            </a:pathLst>
          </a:custGeom>
          <a:gradFill rotWithShape="1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Text Box 59"/>
          <p:cNvSpPr txBox="1">
            <a:spLocks noChangeArrowheads="1"/>
          </p:cNvSpPr>
          <p:nvPr/>
        </p:nvSpPr>
        <p:spPr bwMode="auto">
          <a:xfrm>
            <a:off x="1394923" y="4723730"/>
            <a:ext cx="863600" cy="38167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Abijam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914-911BC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Freeform 60"/>
          <p:cNvSpPr>
            <a:spLocks/>
          </p:cNvSpPr>
          <p:nvPr/>
        </p:nvSpPr>
        <p:spPr bwMode="auto">
          <a:xfrm>
            <a:off x="1799212" y="3313201"/>
            <a:ext cx="449096" cy="1417940"/>
          </a:xfrm>
          <a:custGeom>
            <a:avLst/>
            <a:gdLst/>
            <a:ahLst/>
            <a:cxnLst>
              <a:cxn ang="0">
                <a:pos x="0" y="1822450"/>
              </a:cxn>
              <a:cxn ang="0">
                <a:pos x="570659" y="2381"/>
              </a:cxn>
              <a:cxn ang="0">
                <a:pos x="428624" y="0"/>
              </a:cxn>
              <a:cxn ang="0">
                <a:pos x="0" y="1822450"/>
              </a:cxn>
            </a:cxnLst>
            <a:rect l="0" t="0" r="r" b="b"/>
            <a:pathLst>
              <a:path w="570659" h="1822450">
                <a:moveTo>
                  <a:pt x="0" y="1822450"/>
                </a:moveTo>
                <a:lnTo>
                  <a:pt x="570659" y="2381"/>
                </a:lnTo>
                <a:lnTo>
                  <a:pt x="428624" y="0"/>
                </a:lnTo>
                <a:lnTo>
                  <a:pt x="0" y="1822450"/>
                </a:lnTo>
                <a:close/>
              </a:path>
            </a:pathLst>
          </a:custGeom>
          <a:gradFill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" name="Freeform 62"/>
          <p:cNvSpPr>
            <a:spLocks/>
          </p:cNvSpPr>
          <p:nvPr/>
        </p:nvSpPr>
        <p:spPr bwMode="auto">
          <a:xfrm flipV="1">
            <a:off x="2249559" y="2587555"/>
            <a:ext cx="468290" cy="316669"/>
          </a:xfrm>
          <a:custGeom>
            <a:avLst/>
            <a:gdLst/>
            <a:ahLst/>
            <a:cxnLst>
              <a:cxn ang="0">
                <a:pos x="90487" y="419099"/>
              </a:cxn>
              <a:cxn ang="0">
                <a:pos x="618525" y="0"/>
              </a:cxn>
              <a:cxn ang="0">
                <a:pos x="0" y="0"/>
              </a:cxn>
              <a:cxn ang="0">
                <a:pos x="90487" y="419099"/>
              </a:cxn>
            </a:cxnLst>
            <a:rect l="0" t="0" r="r" b="b"/>
            <a:pathLst>
              <a:path w="618525" h="419099">
                <a:moveTo>
                  <a:pt x="90487" y="419099"/>
                </a:moveTo>
                <a:lnTo>
                  <a:pt x="618525" y="0"/>
                </a:lnTo>
                <a:lnTo>
                  <a:pt x="0" y="0"/>
                </a:lnTo>
                <a:lnTo>
                  <a:pt x="90487" y="419099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5" name="Text Box 63"/>
          <p:cNvSpPr txBox="1">
            <a:spLocks noChangeArrowheads="1"/>
          </p:cNvSpPr>
          <p:nvPr/>
        </p:nvSpPr>
        <p:spPr bwMode="auto">
          <a:xfrm>
            <a:off x="2079765" y="4182374"/>
            <a:ext cx="912062" cy="381000"/>
          </a:xfrm>
          <a:prstGeom prst="rect">
            <a:avLst/>
          </a:prstGeom>
          <a:solidFill>
            <a:srgbClr val="00B050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Jehoshaphat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871-847BC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Freeform 64"/>
          <p:cNvSpPr>
            <a:spLocks/>
          </p:cNvSpPr>
          <p:nvPr/>
        </p:nvSpPr>
        <p:spPr bwMode="auto">
          <a:xfrm>
            <a:off x="2520594" y="3315671"/>
            <a:ext cx="624122" cy="868128"/>
          </a:xfrm>
          <a:custGeom>
            <a:avLst/>
            <a:gdLst>
              <a:gd name="connsiteX0" fmla="*/ 0 w 792024"/>
              <a:gd name="connsiteY0" fmla="*/ 1115788 h 1115788"/>
              <a:gd name="connsiteX1" fmla="*/ 792024 w 792024"/>
              <a:gd name="connsiteY1" fmla="*/ 0 h 1115788"/>
              <a:gd name="connsiteX2" fmla="*/ 258624 w 792024"/>
              <a:gd name="connsiteY2" fmla="*/ 0 h 1115788"/>
              <a:gd name="connsiteX3" fmla="*/ 0 w 792024"/>
              <a:gd name="connsiteY3" fmla="*/ 1115788 h 111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024" h="1115788">
                <a:moveTo>
                  <a:pt x="0" y="1115788"/>
                </a:moveTo>
                <a:lnTo>
                  <a:pt x="792024" y="0"/>
                </a:lnTo>
                <a:lnTo>
                  <a:pt x="258624" y="0"/>
                </a:lnTo>
                <a:lnTo>
                  <a:pt x="0" y="1115788"/>
                </a:ln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7" name="Group 64"/>
          <p:cNvGrpSpPr/>
          <p:nvPr/>
        </p:nvGrpSpPr>
        <p:grpSpPr>
          <a:xfrm>
            <a:off x="228600" y="2893254"/>
            <a:ext cx="8699200" cy="429828"/>
            <a:chOff x="228600" y="3414234"/>
            <a:chExt cx="8699200" cy="429828"/>
          </a:xfrm>
        </p:grpSpPr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979178" y="3451288"/>
              <a:ext cx="0" cy="355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818472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746417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674361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602306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530250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15"/>
            <p:cNvSpPr>
              <a:spLocks noChangeShapeType="1"/>
            </p:cNvSpPr>
            <p:nvPr/>
          </p:nvSpPr>
          <p:spPr bwMode="auto">
            <a:xfrm>
              <a:off x="458195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16"/>
            <p:cNvSpPr>
              <a:spLocks noChangeShapeType="1"/>
            </p:cNvSpPr>
            <p:nvPr/>
          </p:nvSpPr>
          <p:spPr bwMode="auto">
            <a:xfrm>
              <a:off x="386139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17"/>
            <p:cNvSpPr>
              <a:spLocks noChangeShapeType="1"/>
            </p:cNvSpPr>
            <p:nvPr/>
          </p:nvSpPr>
          <p:spPr bwMode="auto">
            <a:xfrm>
              <a:off x="314084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18"/>
            <p:cNvSpPr>
              <a:spLocks noChangeShapeType="1"/>
            </p:cNvSpPr>
            <p:nvPr/>
          </p:nvSpPr>
          <p:spPr bwMode="auto">
            <a:xfrm>
              <a:off x="242028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19"/>
            <p:cNvSpPr>
              <a:spLocks noChangeShapeType="1"/>
            </p:cNvSpPr>
            <p:nvPr/>
          </p:nvSpPr>
          <p:spPr bwMode="auto">
            <a:xfrm>
              <a:off x="169973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Rectangle 112"/>
            <p:cNvSpPr>
              <a:spLocks noChangeArrowheads="1"/>
            </p:cNvSpPr>
            <p:nvPr/>
          </p:nvSpPr>
          <p:spPr bwMode="auto">
            <a:xfrm>
              <a:off x="228600" y="3414234"/>
              <a:ext cx="8699200" cy="429828"/>
            </a:xfrm>
            <a:prstGeom prst="rect">
              <a:avLst/>
            </a:prstGeom>
            <a:solidFill>
              <a:srgbClr val="FFFFFF"/>
            </a:solidFill>
            <a:ln w="1905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20" name="Group 113"/>
            <p:cNvGrpSpPr>
              <a:grpSpLocks/>
            </p:cNvGrpSpPr>
            <p:nvPr/>
          </p:nvGrpSpPr>
          <p:grpSpPr bwMode="auto">
            <a:xfrm>
              <a:off x="258623" y="3443877"/>
              <a:ext cx="8646660" cy="370542"/>
              <a:chOff x="104698788" y="109787409"/>
              <a:chExt cx="10972800" cy="476250"/>
            </a:xfrm>
          </p:grpSpPr>
          <p:sp>
            <p:nvSpPr>
              <p:cNvPr id="121" name="Rectangle 114"/>
              <p:cNvSpPr>
                <a:spLocks noChangeArrowheads="1"/>
              </p:cNvSpPr>
              <p:nvPr/>
            </p:nvSpPr>
            <p:spPr bwMode="auto">
              <a:xfrm>
                <a:off x="104698788" y="109787409"/>
                <a:ext cx="10972800" cy="476250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" name="Text Box 115"/>
              <p:cNvSpPr txBox="1">
                <a:spLocks noChangeArrowheads="1"/>
              </p:cNvSpPr>
              <p:nvPr/>
            </p:nvSpPr>
            <p:spPr bwMode="auto">
              <a:xfrm>
                <a:off x="105206074" y="109892812"/>
                <a:ext cx="750015" cy="244508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Text Box 116"/>
              <p:cNvSpPr txBox="1">
                <a:spLocks noChangeArrowheads="1"/>
              </p:cNvSpPr>
              <p:nvPr/>
            </p:nvSpPr>
            <p:spPr bwMode="auto">
              <a:xfrm>
                <a:off x="106180980" y="109903878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Text Box 117"/>
              <p:cNvSpPr txBox="1">
                <a:spLocks noChangeArrowheads="1"/>
              </p:cNvSpPr>
              <p:nvPr/>
            </p:nvSpPr>
            <p:spPr bwMode="auto">
              <a:xfrm>
                <a:off x="107106420" y="109900194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Text Box 118"/>
              <p:cNvSpPr txBox="1">
                <a:spLocks noChangeArrowheads="1"/>
              </p:cNvSpPr>
              <p:nvPr/>
            </p:nvSpPr>
            <p:spPr bwMode="auto">
              <a:xfrm>
                <a:off x="108017112" y="109911258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Text Box 119"/>
              <p:cNvSpPr txBox="1">
                <a:spLocks noChangeArrowheads="1"/>
              </p:cNvSpPr>
              <p:nvPr/>
            </p:nvSpPr>
            <p:spPr bwMode="auto">
              <a:xfrm>
                <a:off x="108927804" y="109907574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Text Box 120"/>
              <p:cNvSpPr txBox="1">
                <a:spLocks noChangeArrowheads="1"/>
              </p:cNvSpPr>
              <p:nvPr/>
            </p:nvSpPr>
            <p:spPr bwMode="auto">
              <a:xfrm>
                <a:off x="109838496" y="109918638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Text Box 121"/>
              <p:cNvSpPr txBox="1">
                <a:spLocks noChangeArrowheads="1"/>
              </p:cNvSpPr>
              <p:nvPr/>
            </p:nvSpPr>
            <p:spPr bwMode="auto">
              <a:xfrm>
                <a:off x="110763936" y="109914954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Text Box 122"/>
              <p:cNvSpPr txBox="1">
                <a:spLocks noChangeArrowheads="1"/>
              </p:cNvSpPr>
              <p:nvPr/>
            </p:nvSpPr>
            <p:spPr bwMode="auto">
              <a:xfrm>
                <a:off x="111674628" y="109911270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Text Box 123"/>
              <p:cNvSpPr txBox="1">
                <a:spLocks noChangeArrowheads="1"/>
              </p:cNvSpPr>
              <p:nvPr/>
            </p:nvSpPr>
            <p:spPr bwMode="auto">
              <a:xfrm>
                <a:off x="112585320" y="109907586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Text Box 124"/>
              <p:cNvSpPr txBox="1">
                <a:spLocks noChangeArrowheads="1"/>
              </p:cNvSpPr>
              <p:nvPr/>
            </p:nvSpPr>
            <p:spPr bwMode="auto">
              <a:xfrm>
                <a:off x="113496012" y="109903902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Text Box 125"/>
              <p:cNvSpPr txBox="1">
                <a:spLocks noChangeArrowheads="1"/>
              </p:cNvSpPr>
              <p:nvPr/>
            </p:nvSpPr>
            <p:spPr bwMode="auto">
              <a:xfrm>
                <a:off x="114421452" y="109900218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3" name="Text Box 61"/>
          <p:cNvSpPr txBox="1">
            <a:spLocks noChangeArrowheads="1"/>
          </p:cNvSpPr>
          <p:nvPr/>
        </p:nvSpPr>
        <p:spPr bwMode="auto">
          <a:xfrm>
            <a:off x="1875465" y="2209800"/>
            <a:ext cx="924824" cy="380263"/>
          </a:xfrm>
          <a:prstGeom prst="rect">
            <a:avLst/>
          </a:prstGeom>
          <a:solidFill>
            <a:srgbClr val="0000FF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Asa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911-871BC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Freeform 71"/>
          <p:cNvSpPr>
            <a:spLocks/>
          </p:cNvSpPr>
          <p:nvPr/>
        </p:nvSpPr>
        <p:spPr bwMode="auto">
          <a:xfrm>
            <a:off x="3585645" y="3311967"/>
            <a:ext cx="354830" cy="879034"/>
          </a:xfrm>
          <a:custGeom>
            <a:avLst/>
            <a:gdLst/>
            <a:ahLst/>
            <a:cxnLst>
              <a:cxn ang="0">
                <a:pos x="103187" y="1824037"/>
              </a:cxn>
              <a:cxn ang="0">
                <a:pos x="536575" y="4762"/>
              </a:cxn>
              <a:cxn ang="0">
                <a:pos x="0" y="0"/>
              </a:cxn>
              <a:cxn ang="0">
                <a:pos x="103187" y="1824037"/>
              </a:cxn>
            </a:cxnLst>
            <a:rect l="0" t="0" r="r" b="b"/>
            <a:pathLst>
              <a:path w="536575" h="1824037">
                <a:moveTo>
                  <a:pt x="103187" y="1824037"/>
                </a:moveTo>
                <a:lnTo>
                  <a:pt x="536575" y="4762"/>
                </a:lnTo>
                <a:lnTo>
                  <a:pt x="0" y="0"/>
                </a:lnTo>
                <a:lnTo>
                  <a:pt x="103187" y="1824037"/>
                </a:lnTo>
                <a:close/>
              </a:path>
            </a:pathLst>
          </a:custGeom>
          <a:gradFill rotWithShape="1">
            <a:gsLst>
              <a:gs pos="0">
                <a:schemeClr val="accent4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" name="Text Box 65"/>
          <p:cNvSpPr txBox="1">
            <a:spLocks noChangeArrowheads="1"/>
          </p:cNvSpPr>
          <p:nvPr/>
        </p:nvSpPr>
        <p:spPr bwMode="auto">
          <a:xfrm>
            <a:off x="2544901" y="1676400"/>
            <a:ext cx="838200" cy="381000"/>
          </a:xfrm>
          <a:prstGeom prst="rect">
            <a:avLst/>
          </a:prstGeom>
          <a:solidFill>
            <a:srgbClr val="FF0000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Jehoram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847-840BC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Freeform 66"/>
          <p:cNvSpPr>
            <a:spLocks/>
          </p:cNvSpPr>
          <p:nvPr/>
        </p:nvSpPr>
        <p:spPr bwMode="auto">
          <a:xfrm flipV="1">
            <a:off x="2977717" y="2057400"/>
            <a:ext cx="366913" cy="836602"/>
          </a:xfrm>
          <a:custGeom>
            <a:avLst/>
            <a:gdLst>
              <a:gd name="connsiteX0" fmla="*/ 0 w 465621"/>
              <a:gd name="connsiteY0" fmla="*/ 1827437 h 1827437"/>
              <a:gd name="connsiteX1" fmla="*/ 465621 w 465621"/>
              <a:gd name="connsiteY1" fmla="*/ 0 h 1827437"/>
              <a:gd name="connsiteX2" fmla="*/ 265596 w 465621"/>
              <a:gd name="connsiteY2" fmla="*/ 0 h 1827437"/>
              <a:gd name="connsiteX3" fmla="*/ 0 w 465621"/>
              <a:gd name="connsiteY3" fmla="*/ 1827437 h 18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621" h="1827437">
                <a:moveTo>
                  <a:pt x="0" y="1827437"/>
                </a:moveTo>
                <a:lnTo>
                  <a:pt x="465621" y="0"/>
                </a:lnTo>
                <a:lnTo>
                  <a:pt x="265596" y="0"/>
                </a:lnTo>
                <a:lnTo>
                  <a:pt x="0" y="1827437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7" name="Line 67"/>
          <p:cNvSpPr>
            <a:spLocks noChangeShapeType="1"/>
          </p:cNvSpPr>
          <p:nvPr/>
        </p:nvSpPr>
        <p:spPr bwMode="auto">
          <a:xfrm flipH="1">
            <a:off x="3278795" y="3325255"/>
            <a:ext cx="127000" cy="1399145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8" name="Text Box 69"/>
          <p:cNvSpPr txBox="1">
            <a:spLocks noChangeArrowheads="1"/>
          </p:cNvSpPr>
          <p:nvPr/>
        </p:nvSpPr>
        <p:spPr bwMode="auto">
          <a:xfrm>
            <a:off x="2839427" y="4724400"/>
            <a:ext cx="736600" cy="380999"/>
          </a:xfrm>
          <a:prstGeom prst="rect">
            <a:avLst/>
          </a:prstGeom>
          <a:solidFill>
            <a:srgbClr val="336600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Azariah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840BC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Freeform 68"/>
          <p:cNvSpPr>
            <a:spLocks/>
          </p:cNvSpPr>
          <p:nvPr/>
        </p:nvSpPr>
        <p:spPr bwMode="auto">
          <a:xfrm flipV="1">
            <a:off x="3388819" y="2585936"/>
            <a:ext cx="163876" cy="309664"/>
          </a:xfrm>
          <a:custGeom>
            <a:avLst/>
            <a:gdLst/>
            <a:ahLst/>
            <a:cxnLst>
              <a:cxn ang="0">
                <a:pos x="119062" y="1122362"/>
              </a:cxn>
              <a:cxn ang="0">
                <a:pos x="207962" y="4762"/>
              </a:cxn>
              <a:cxn ang="0">
                <a:pos x="0" y="0"/>
              </a:cxn>
              <a:cxn ang="0">
                <a:pos x="119062" y="1122362"/>
              </a:cxn>
            </a:cxnLst>
            <a:rect l="0" t="0" r="r" b="b"/>
            <a:pathLst>
              <a:path w="207962" h="1122362">
                <a:moveTo>
                  <a:pt x="119062" y="1122362"/>
                </a:moveTo>
                <a:lnTo>
                  <a:pt x="207962" y="4762"/>
                </a:lnTo>
                <a:lnTo>
                  <a:pt x="0" y="0"/>
                </a:lnTo>
                <a:lnTo>
                  <a:pt x="119062" y="1122362"/>
                </a:lnTo>
                <a:close/>
              </a:path>
            </a:pathLst>
          </a:custGeom>
          <a:gradFill rotWithShape="1">
            <a:gsLst>
              <a:gs pos="0">
                <a:srgbClr val="800080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0" name="Text Box 72"/>
          <p:cNvSpPr txBox="1">
            <a:spLocks noChangeArrowheads="1"/>
          </p:cNvSpPr>
          <p:nvPr/>
        </p:nvSpPr>
        <p:spPr bwMode="auto">
          <a:xfrm>
            <a:off x="2875419" y="2209800"/>
            <a:ext cx="1206894" cy="387455"/>
          </a:xfrm>
          <a:prstGeom prst="rect">
            <a:avLst/>
          </a:prstGeom>
          <a:solidFill>
            <a:srgbClr val="800080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Queen Athaliah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840-835BC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Text Box 73"/>
          <p:cNvSpPr txBox="1">
            <a:spLocks noChangeArrowheads="1"/>
          </p:cNvSpPr>
          <p:nvPr/>
        </p:nvSpPr>
        <p:spPr bwMode="auto">
          <a:xfrm>
            <a:off x="3813020" y="1676400"/>
            <a:ext cx="903141" cy="389441"/>
          </a:xfrm>
          <a:prstGeom prst="rect">
            <a:avLst/>
          </a:prstGeom>
          <a:solidFill>
            <a:srgbClr val="4D4D4D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Amaziah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796-768BC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Freeform 74"/>
          <p:cNvSpPr>
            <a:spLocks/>
          </p:cNvSpPr>
          <p:nvPr/>
        </p:nvSpPr>
        <p:spPr bwMode="auto">
          <a:xfrm flipH="1" flipV="1">
            <a:off x="3937567" y="2067671"/>
            <a:ext cx="393326" cy="830293"/>
          </a:xfrm>
          <a:custGeom>
            <a:avLst/>
            <a:gdLst/>
            <a:ahLst/>
            <a:cxnLst>
              <a:cxn ang="0">
                <a:pos x="123822" y="419099"/>
              </a:cxn>
              <a:cxn ang="0">
                <a:pos x="618525" y="0"/>
              </a:cxn>
              <a:cxn ang="0">
                <a:pos x="0" y="0"/>
              </a:cxn>
              <a:cxn ang="0">
                <a:pos x="123822" y="419099"/>
              </a:cxn>
            </a:cxnLst>
            <a:rect l="0" t="0" r="r" b="b"/>
            <a:pathLst>
              <a:path w="618525" h="419099">
                <a:moveTo>
                  <a:pt x="123822" y="419099"/>
                </a:moveTo>
                <a:lnTo>
                  <a:pt x="618525" y="0"/>
                </a:lnTo>
                <a:lnTo>
                  <a:pt x="0" y="0"/>
                </a:lnTo>
                <a:lnTo>
                  <a:pt x="123822" y="419099"/>
                </a:lnTo>
                <a:close/>
              </a:path>
            </a:pathLst>
          </a:cu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3" name="Freeform 75"/>
          <p:cNvSpPr>
            <a:spLocks/>
          </p:cNvSpPr>
          <p:nvPr/>
        </p:nvSpPr>
        <p:spPr bwMode="auto">
          <a:xfrm>
            <a:off x="4320618" y="3310890"/>
            <a:ext cx="520557" cy="1420598"/>
          </a:xfrm>
          <a:custGeom>
            <a:avLst/>
            <a:gdLst/>
            <a:ahLst/>
            <a:cxnLst>
              <a:cxn ang="0">
                <a:pos x="119062" y="1122362"/>
              </a:cxn>
              <a:cxn ang="0">
                <a:pos x="207962" y="4762"/>
              </a:cxn>
              <a:cxn ang="0">
                <a:pos x="0" y="0"/>
              </a:cxn>
              <a:cxn ang="0">
                <a:pos x="119062" y="1122362"/>
              </a:cxn>
            </a:cxnLst>
            <a:rect l="0" t="0" r="r" b="b"/>
            <a:pathLst>
              <a:path w="207962" h="1122362">
                <a:moveTo>
                  <a:pt x="119062" y="1122362"/>
                </a:moveTo>
                <a:lnTo>
                  <a:pt x="207962" y="4762"/>
                </a:lnTo>
                <a:lnTo>
                  <a:pt x="0" y="0"/>
                </a:lnTo>
                <a:lnTo>
                  <a:pt x="119062" y="1122362"/>
                </a:lnTo>
                <a:close/>
              </a:path>
            </a:pathLst>
          </a:custGeom>
          <a:gradFill rotWithShape="1">
            <a:gsLst>
              <a:gs pos="0">
                <a:srgbClr val="99CC00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3200" dirty="0"/>
          </a:p>
        </p:txBody>
      </p:sp>
      <p:sp>
        <p:nvSpPr>
          <p:cNvPr id="144" name="Text Box 78"/>
          <p:cNvSpPr txBox="1">
            <a:spLocks noChangeArrowheads="1"/>
          </p:cNvSpPr>
          <p:nvPr/>
        </p:nvSpPr>
        <p:spPr bwMode="auto">
          <a:xfrm>
            <a:off x="4299707" y="4730121"/>
            <a:ext cx="832087" cy="394795"/>
          </a:xfrm>
          <a:prstGeom prst="rect">
            <a:avLst/>
          </a:prstGeom>
          <a:solidFill>
            <a:srgbClr val="99CC00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Uzziah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768-739BC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 Box 70"/>
          <p:cNvSpPr txBox="1">
            <a:spLocks noChangeArrowheads="1"/>
          </p:cNvSpPr>
          <p:nvPr/>
        </p:nvSpPr>
        <p:spPr bwMode="auto">
          <a:xfrm>
            <a:off x="3163595" y="4191000"/>
            <a:ext cx="914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Joash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835-796BC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Freeform 77"/>
          <p:cNvSpPr>
            <a:spLocks/>
          </p:cNvSpPr>
          <p:nvPr/>
        </p:nvSpPr>
        <p:spPr bwMode="auto">
          <a:xfrm flipH="1" flipV="1">
            <a:off x="4853480" y="2590800"/>
            <a:ext cx="77560" cy="304800"/>
          </a:xfrm>
          <a:custGeom>
            <a:avLst/>
            <a:gdLst/>
            <a:ahLst/>
            <a:cxnLst>
              <a:cxn ang="0">
                <a:pos x="103187" y="1824037"/>
              </a:cxn>
              <a:cxn ang="0">
                <a:pos x="536575" y="4762"/>
              </a:cxn>
              <a:cxn ang="0">
                <a:pos x="0" y="0"/>
              </a:cxn>
              <a:cxn ang="0">
                <a:pos x="103187" y="1824037"/>
              </a:cxn>
            </a:cxnLst>
            <a:rect l="0" t="0" r="r" b="b"/>
            <a:pathLst>
              <a:path w="536575" h="1824037">
                <a:moveTo>
                  <a:pt x="103187" y="1824037"/>
                </a:moveTo>
                <a:lnTo>
                  <a:pt x="536575" y="4762"/>
                </a:lnTo>
                <a:lnTo>
                  <a:pt x="0" y="0"/>
                </a:lnTo>
                <a:lnTo>
                  <a:pt x="103187" y="1824037"/>
                </a:lnTo>
                <a:close/>
              </a:path>
            </a:pathLst>
          </a:custGeom>
          <a:gradFill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7" name="Freeform 79"/>
          <p:cNvSpPr>
            <a:spLocks/>
          </p:cNvSpPr>
          <p:nvPr/>
        </p:nvSpPr>
        <p:spPr bwMode="auto">
          <a:xfrm>
            <a:off x="4924645" y="3323082"/>
            <a:ext cx="221421" cy="867918"/>
          </a:xfrm>
          <a:custGeom>
            <a:avLst/>
            <a:gdLst/>
            <a:ahLst/>
            <a:cxnLst>
              <a:cxn ang="0">
                <a:pos x="123822" y="419099"/>
              </a:cxn>
              <a:cxn ang="0">
                <a:pos x="618525" y="0"/>
              </a:cxn>
              <a:cxn ang="0">
                <a:pos x="0" y="0"/>
              </a:cxn>
              <a:cxn ang="0">
                <a:pos x="123822" y="419099"/>
              </a:cxn>
            </a:cxnLst>
            <a:rect l="0" t="0" r="r" b="b"/>
            <a:pathLst>
              <a:path w="618525" h="419099">
                <a:moveTo>
                  <a:pt x="123822" y="419099"/>
                </a:moveTo>
                <a:lnTo>
                  <a:pt x="618525" y="0"/>
                </a:lnTo>
                <a:lnTo>
                  <a:pt x="0" y="0"/>
                </a:lnTo>
                <a:lnTo>
                  <a:pt x="123822" y="419099"/>
                </a:lnTo>
                <a:close/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8" name="Text Box 81"/>
          <p:cNvSpPr txBox="1">
            <a:spLocks noChangeArrowheads="1"/>
          </p:cNvSpPr>
          <p:nvPr/>
        </p:nvSpPr>
        <p:spPr bwMode="auto">
          <a:xfrm>
            <a:off x="4569426" y="4191000"/>
            <a:ext cx="831850" cy="389441"/>
          </a:xfrm>
          <a:prstGeom prst="rect">
            <a:avLst/>
          </a:prstGeom>
          <a:solidFill>
            <a:srgbClr val="D60093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Ahaz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735-715BC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Freeform 80"/>
          <p:cNvSpPr>
            <a:spLocks/>
          </p:cNvSpPr>
          <p:nvPr/>
        </p:nvSpPr>
        <p:spPr bwMode="auto">
          <a:xfrm flipV="1">
            <a:off x="5131419" y="2027583"/>
            <a:ext cx="377791" cy="878210"/>
          </a:xfrm>
          <a:custGeom>
            <a:avLst/>
            <a:gdLst/>
            <a:ahLst/>
            <a:cxnLst>
              <a:cxn ang="0">
                <a:pos x="119062" y="1122362"/>
              </a:cxn>
              <a:cxn ang="0">
                <a:pos x="207962" y="4762"/>
              </a:cxn>
              <a:cxn ang="0">
                <a:pos x="0" y="0"/>
              </a:cxn>
              <a:cxn ang="0">
                <a:pos x="119062" y="1122362"/>
              </a:cxn>
            </a:cxnLst>
            <a:rect l="0" t="0" r="r" b="b"/>
            <a:pathLst>
              <a:path w="207962" h="1122362">
                <a:moveTo>
                  <a:pt x="119062" y="1122362"/>
                </a:moveTo>
                <a:lnTo>
                  <a:pt x="207962" y="4762"/>
                </a:lnTo>
                <a:lnTo>
                  <a:pt x="0" y="0"/>
                </a:lnTo>
                <a:lnTo>
                  <a:pt x="119062" y="1122362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0" name="Text Box 84"/>
          <p:cNvSpPr txBox="1">
            <a:spLocks noChangeArrowheads="1"/>
          </p:cNvSpPr>
          <p:nvPr/>
        </p:nvSpPr>
        <p:spPr bwMode="auto">
          <a:xfrm>
            <a:off x="4898108" y="1685585"/>
            <a:ext cx="902529" cy="381850"/>
          </a:xfrm>
          <a:prstGeom prst="rect">
            <a:avLst/>
          </a:prstGeom>
          <a:solidFill>
            <a:srgbClr val="0000FF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Hezekiah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715-686BC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 Box 76"/>
          <p:cNvSpPr txBox="1">
            <a:spLocks noChangeArrowheads="1"/>
          </p:cNvSpPr>
          <p:nvPr/>
        </p:nvSpPr>
        <p:spPr bwMode="auto">
          <a:xfrm>
            <a:off x="4466311" y="2209800"/>
            <a:ext cx="8382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Jotham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739-735BC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 Box 82"/>
          <p:cNvSpPr txBox="1">
            <a:spLocks noChangeArrowheads="1"/>
          </p:cNvSpPr>
          <p:nvPr/>
        </p:nvSpPr>
        <p:spPr bwMode="auto">
          <a:xfrm>
            <a:off x="5247167" y="4727435"/>
            <a:ext cx="831850" cy="377965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Manasseh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686-642BC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Freeform 83"/>
          <p:cNvSpPr>
            <a:spLocks/>
          </p:cNvSpPr>
          <p:nvPr/>
        </p:nvSpPr>
        <p:spPr bwMode="auto">
          <a:xfrm>
            <a:off x="5535187" y="3315671"/>
            <a:ext cx="574193" cy="1419174"/>
          </a:xfrm>
          <a:custGeom>
            <a:avLst/>
            <a:gdLst/>
            <a:ahLst/>
            <a:cxnLst>
              <a:cxn ang="0">
                <a:pos x="140737" y="1824037"/>
              </a:cxn>
              <a:cxn ang="0">
                <a:pos x="728500" y="11"/>
              </a:cxn>
              <a:cxn ang="0">
                <a:pos x="0" y="0"/>
              </a:cxn>
              <a:cxn ang="0">
                <a:pos x="140737" y="1824037"/>
              </a:cxn>
            </a:cxnLst>
            <a:rect l="0" t="0" r="r" b="b"/>
            <a:pathLst>
              <a:path w="728500" h="1824037">
                <a:moveTo>
                  <a:pt x="140737" y="1824037"/>
                </a:moveTo>
                <a:lnTo>
                  <a:pt x="728500" y="11"/>
                </a:lnTo>
                <a:lnTo>
                  <a:pt x="0" y="0"/>
                </a:lnTo>
                <a:lnTo>
                  <a:pt x="140737" y="1824037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4" name="Freeform 85"/>
          <p:cNvSpPr>
            <a:spLocks/>
          </p:cNvSpPr>
          <p:nvPr/>
        </p:nvSpPr>
        <p:spPr bwMode="auto">
          <a:xfrm flipH="1" flipV="1">
            <a:off x="6109380" y="2569523"/>
            <a:ext cx="60046" cy="326077"/>
          </a:xfrm>
          <a:custGeom>
            <a:avLst/>
            <a:gdLst/>
            <a:ahLst/>
            <a:cxnLst>
              <a:cxn ang="0">
                <a:pos x="123822" y="419099"/>
              </a:cxn>
              <a:cxn ang="0">
                <a:pos x="618525" y="0"/>
              </a:cxn>
              <a:cxn ang="0">
                <a:pos x="0" y="0"/>
              </a:cxn>
              <a:cxn ang="0">
                <a:pos x="123822" y="419099"/>
              </a:cxn>
            </a:cxnLst>
            <a:rect l="0" t="0" r="r" b="b"/>
            <a:pathLst>
              <a:path w="618525" h="419099">
                <a:moveTo>
                  <a:pt x="123822" y="419099"/>
                </a:moveTo>
                <a:lnTo>
                  <a:pt x="618525" y="0"/>
                </a:lnTo>
                <a:lnTo>
                  <a:pt x="0" y="0"/>
                </a:lnTo>
                <a:lnTo>
                  <a:pt x="123822" y="419099"/>
                </a:lnTo>
                <a:close/>
              </a:path>
            </a:pathLst>
          </a:custGeom>
          <a:gradFill rotWithShape="1">
            <a:gsLst>
              <a:gs pos="0">
                <a:srgbClr val="FFC000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5" name="Text Box 91"/>
          <p:cNvSpPr txBox="1">
            <a:spLocks noChangeArrowheads="1"/>
          </p:cNvSpPr>
          <p:nvPr/>
        </p:nvSpPr>
        <p:spPr bwMode="auto">
          <a:xfrm>
            <a:off x="5746899" y="2188957"/>
            <a:ext cx="844550" cy="389441"/>
          </a:xfrm>
          <a:prstGeom prst="rect">
            <a:avLst/>
          </a:prstGeom>
          <a:solidFill>
            <a:srgbClr val="FFC000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Amon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642-640BC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33:1 – 34:33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144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Jam. 1:23-24 ~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 if anyone is a hearer of the word and not a doer, he is like a man observing his natural face in a mirror; for he observes himself, goes away, and immediately forgets what kind of man he was.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theme/theme1.xml><?xml version="1.0" encoding="utf-8"?>
<a:theme xmlns:a="http://schemas.openxmlformats.org/drawingml/2006/main" name="Chronicles">
  <a:themeElements>
    <a:clrScheme name="Chronicles">
      <a:dk1>
        <a:srgbClr val="FFFFFF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hronicles">
      <a:majorFont>
        <a:latin typeface="Eras Demi IT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Chronicles</Template>
  <TotalTime>445</TotalTime>
  <Words>261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Chronicles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36</cp:revision>
  <dcterms:created xsi:type="dcterms:W3CDTF">2011-05-11T00:33:53Z</dcterms:created>
  <dcterms:modified xsi:type="dcterms:W3CDTF">2011-05-12T14:50:59Z</dcterms:modified>
</cp:coreProperties>
</file>